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notesMasterIdLst>
    <p:notesMasterId r:id="rId35"/>
  </p:notesMasterIdLst>
  <p:sldIdLst>
    <p:sldId id="256" r:id="rId2"/>
    <p:sldId id="507" r:id="rId3"/>
    <p:sldId id="410" r:id="rId4"/>
    <p:sldId id="520" r:id="rId5"/>
    <p:sldId id="531" r:id="rId6"/>
    <p:sldId id="517" r:id="rId7"/>
    <p:sldId id="511" r:id="rId8"/>
    <p:sldId id="510" r:id="rId9"/>
    <p:sldId id="512" r:id="rId10"/>
    <p:sldId id="542" r:id="rId11"/>
    <p:sldId id="522" r:id="rId12"/>
    <p:sldId id="514" r:id="rId13"/>
    <p:sldId id="527" r:id="rId14"/>
    <p:sldId id="523" r:id="rId15"/>
    <p:sldId id="519" r:id="rId16"/>
    <p:sldId id="525" r:id="rId17"/>
    <p:sldId id="524" r:id="rId18"/>
    <p:sldId id="518" r:id="rId19"/>
    <p:sldId id="538" r:id="rId20"/>
    <p:sldId id="526" r:id="rId21"/>
    <p:sldId id="516" r:id="rId22"/>
    <p:sldId id="529" r:id="rId23"/>
    <p:sldId id="539" r:id="rId24"/>
    <p:sldId id="541" r:id="rId25"/>
    <p:sldId id="540" r:id="rId26"/>
    <p:sldId id="543" r:id="rId27"/>
    <p:sldId id="515" r:id="rId28"/>
    <p:sldId id="537" r:id="rId29"/>
    <p:sldId id="530" r:id="rId30"/>
    <p:sldId id="513" r:id="rId31"/>
    <p:sldId id="533" r:id="rId32"/>
    <p:sldId id="536" r:id="rId33"/>
    <p:sldId id="345" r:id="rId3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2F6FE"/>
    <a:srgbClr val="F236DC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291" autoAdjust="0"/>
  </p:normalViewPr>
  <p:slideViewPr>
    <p:cSldViewPr snapToGrid="0">
      <p:cViewPr varScale="1">
        <p:scale>
          <a:sx n="51" d="100"/>
          <a:sy n="51" d="100"/>
        </p:scale>
        <p:origin x="12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3E7A5-77AE-43DF-8B08-EF7F7DCDC8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85592C-3ED9-4DB3-B003-44EFC2BDEE3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200" b="1" dirty="0">
              <a:solidFill>
                <a:schemeClr val="tx1"/>
              </a:solidFill>
            </a:rPr>
            <a:t>Исследование топонимического «пантеона героев» городов Владимирской области</a:t>
          </a:r>
          <a:endParaRPr lang="en-US" sz="2200" b="1" dirty="0">
            <a:solidFill>
              <a:schemeClr val="tx1"/>
            </a:solidFill>
          </a:endParaRPr>
        </a:p>
      </dgm:t>
    </dgm:pt>
    <dgm:pt modelId="{77DCF3B8-126D-4BD7-8AF6-A548CC09D5F6}" type="parTrans" cxnId="{24F997DD-D94D-4243-A1CA-7F4714C3814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662ECED-15F4-4FBB-A88B-23A9749790B5}" type="sibTrans" cxnId="{24F997DD-D94D-4243-A1CA-7F4714C3814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00AC481-A9B6-41AC-87A2-3FD8B160212E}">
      <dgm:prSet custT="1"/>
      <dgm:spPr/>
      <dgm:t>
        <a:bodyPr/>
        <a:lstStyle/>
        <a:p>
          <a:r>
            <a:rPr lang="ru-RU" sz="2200" b="1" dirty="0">
              <a:solidFill>
                <a:schemeClr val="bg1"/>
              </a:solidFill>
            </a:rPr>
            <a:t>- Составление базы данных топонимов.  </a:t>
          </a:r>
          <a:r>
            <a:rPr lang="ru-RU" sz="2200" dirty="0"/>
            <a:t>(Анализ документов с сайтов городских администраций, геоинформационных систем, Яндекс-карты, </a:t>
          </a:r>
          <a:r>
            <a:rPr lang="en-US" sz="2200" dirty="0" err="1"/>
            <a:t>OpenStreetMap</a:t>
          </a:r>
          <a:r>
            <a:rPr lang="en-US" sz="2200" dirty="0"/>
            <a:t>)</a:t>
          </a:r>
          <a:r>
            <a:rPr lang="ru-RU" sz="2200" dirty="0"/>
            <a:t>.</a:t>
          </a:r>
          <a:endParaRPr lang="en-US" sz="2200" dirty="0">
            <a:solidFill>
              <a:schemeClr val="tx1"/>
            </a:solidFill>
          </a:endParaRPr>
        </a:p>
      </dgm:t>
    </dgm:pt>
    <dgm:pt modelId="{E55895D6-F5E0-4CD2-85FB-D2A2949F6FDC}" type="parTrans" cxnId="{489C5463-AEE4-4DB4-9CC1-E49C04F11AE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AC10986-811F-45B6-B2CE-E63A9B815180}" type="sibTrans" cxnId="{489C5463-AEE4-4DB4-9CC1-E49C04F11AE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28962C4-A177-48C5-B99F-B261674930FD}">
      <dgm:prSet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- </a:t>
          </a:r>
          <a:r>
            <a:rPr lang="ru-RU" sz="2200" b="1" dirty="0">
              <a:solidFill>
                <a:schemeClr val="bg1"/>
              </a:solidFill>
            </a:rPr>
            <a:t>Классификация и </a:t>
          </a:r>
          <a:r>
            <a:rPr lang="ru-RU" sz="2200" b="1" dirty="0" err="1">
              <a:solidFill>
                <a:schemeClr val="bg1"/>
              </a:solidFill>
            </a:rPr>
            <a:t>типологизация</a:t>
          </a:r>
          <a:r>
            <a:rPr lang="ru-RU" sz="2200" b="1" dirty="0">
              <a:solidFill>
                <a:schemeClr val="bg1"/>
              </a:solidFill>
            </a:rPr>
            <a:t> топонимов. </a:t>
          </a:r>
          <a:r>
            <a:rPr lang="ru-RU" sz="2200" b="0" dirty="0">
              <a:solidFill>
                <a:schemeClr val="bg1"/>
              </a:solidFill>
            </a:rPr>
            <a:t>Изучение </a:t>
          </a:r>
          <a:r>
            <a:rPr lang="ru-RU" sz="2200" dirty="0"/>
            <a:t>литературы по топонимики городов, публикаций краеведов.</a:t>
          </a:r>
          <a:endParaRPr lang="en-US" sz="2200" b="1" dirty="0">
            <a:solidFill>
              <a:schemeClr val="bg1"/>
            </a:solidFill>
          </a:endParaRPr>
        </a:p>
      </dgm:t>
    </dgm:pt>
    <dgm:pt modelId="{5B21AB76-D471-48BB-AED3-77AF5D67CFBB}" type="parTrans" cxnId="{2FCAB8DE-DD79-4B57-AA6B-0A79BF45D53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2BB3FD0-E1EA-4471-AC0E-2EBB260471FC}" type="sibTrans" cxnId="{2FCAB8DE-DD79-4B57-AA6B-0A79BF45D53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9CE214A-7593-44E6-9FD6-777557CAEB8C}">
      <dgm:prSet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- </a:t>
          </a:r>
          <a:r>
            <a:rPr lang="ru-RU" sz="2200" b="1" dirty="0">
              <a:solidFill>
                <a:schemeClr val="bg1"/>
              </a:solidFill>
            </a:rPr>
            <a:t>Анализ и визуализация полученных данных. </a:t>
          </a:r>
        </a:p>
        <a:p>
          <a:r>
            <a:rPr lang="ru-RU" sz="2200" b="1" dirty="0">
              <a:solidFill>
                <a:schemeClr val="bg1"/>
              </a:solidFill>
            </a:rPr>
            <a:t>(</a:t>
          </a:r>
          <a:r>
            <a:rPr lang="ru-RU" sz="2200" dirty="0"/>
            <a:t>Для </a:t>
          </a:r>
          <a:r>
            <a:rPr lang="ru-RU" sz="2200" dirty="0" err="1"/>
            <a:t>геомоделирования</a:t>
          </a:r>
          <a:r>
            <a:rPr lang="ru-RU" sz="2200" dirty="0"/>
            <a:t> использовалась программа </a:t>
          </a:r>
          <a:r>
            <a:rPr lang="en-US" sz="2200" dirty="0"/>
            <a:t>QGIS</a:t>
          </a:r>
          <a:r>
            <a:rPr lang="ru-RU" sz="2200" dirty="0"/>
            <a:t>)</a:t>
          </a:r>
          <a:r>
            <a:rPr lang="ru-RU" sz="2200" b="1" dirty="0">
              <a:solidFill>
                <a:schemeClr val="bg1"/>
              </a:solidFill>
            </a:rPr>
            <a:t> .</a:t>
          </a:r>
          <a:endParaRPr lang="en-US" sz="2200" b="1" dirty="0">
            <a:solidFill>
              <a:schemeClr val="bg1"/>
            </a:solidFill>
          </a:endParaRPr>
        </a:p>
      </dgm:t>
    </dgm:pt>
    <dgm:pt modelId="{573A5869-EF0F-46B8-A063-DF8AA192AB1B}" type="parTrans" cxnId="{C11BDC40-8A2C-411B-8B1A-63E1C8E33032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5E4FA46-6A16-4D43-8868-346326BC41AA}" type="sibTrans" cxnId="{C11BDC40-8A2C-411B-8B1A-63E1C8E33032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DA7DC57-E864-419C-838A-3E36EE4CD641}" type="pres">
      <dgm:prSet presAssocID="{CBE3E7A5-77AE-43DF-8B08-EF7F7DCDC8BD}" presName="linear" presStyleCnt="0">
        <dgm:presLayoutVars>
          <dgm:animLvl val="lvl"/>
          <dgm:resizeHandles val="exact"/>
        </dgm:presLayoutVars>
      </dgm:prSet>
      <dgm:spPr/>
    </dgm:pt>
    <dgm:pt modelId="{D3A475CA-DE0D-44CE-8498-BF842899048D}" type="pres">
      <dgm:prSet presAssocID="{4585592C-3ED9-4DB3-B003-44EFC2BDEE3A}" presName="parentText" presStyleLbl="node1" presStyleIdx="0" presStyleCnt="4" custLinFactY="-20886" custLinFactNeighborX="-1229" custLinFactNeighborY="-100000">
        <dgm:presLayoutVars>
          <dgm:chMax val="0"/>
          <dgm:bulletEnabled val="1"/>
        </dgm:presLayoutVars>
      </dgm:prSet>
      <dgm:spPr/>
    </dgm:pt>
    <dgm:pt modelId="{4A470F27-9CAA-49A8-BF96-4B83653C3FBC}" type="pres">
      <dgm:prSet presAssocID="{9662ECED-15F4-4FBB-A88B-23A9749790B5}" presName="spacer" presStyleCnt="0"/>
      <dgm:spPr/>
    </dgm:pt>
    <dgm:pt modelId="{FD3E14FD-9F43-471F-B207-4F8DFEC79A13}" type="pres">
      <dgm:prSet presAssocID="{700AC481-A9B6-41AC-87A2-3FD8B160212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2654E51-8739-4E50-B53E-C39B9FF5331B}" type="pres">
      <dgm:prSet presAssocID="{AAC10986-811F-45B6-B2CE-E63A9B815180}" presName="spacer" presStyleCnt="0"/>
      <dgm:spPr/>
    </dgm:pt>
    <dgm:pt modelId="{6AFF3AB9-6F40-422A-8B0F-B7589736589B}" type="pres">
      <dgm:prSet presAssocID="{B28962C4-A177-48C5-B99F-B261674930F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8855AF-94F8-4969-9323-0BB04D78CD51}" type="pres">
      <dgm:prSet presAssocID="{B2BB3FD0-E1EA-4471-AC0E-2EBB260471FC}" presName="spacer" presStyleCnt="0"/>
      <dgm:spPr/>
    </dgm:pt>
    <dgm:pt modelId="{34518E74-C5D3-462E-901A-4CCE6DE09EA5}" type="pres">
      <dgm:prSet presAssocID="{59CE214A-7593-44E6-9FD6-777557CAEB8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9BFAF05-0555-48C5-800D-B1F9BB3B9476}" type="presOf" srcId="{B28962C4-A177-48C5-B99F-B261674930FD}" destId="{6AFF3AB9-6F40-422A-8B0F-B7589736589B}" srcOrd="0" destOrd="0" presId="urn:microsoft.com/office/officeart/2005/8/layout/vList2"/>
    <dgm:cxn modelId="{1D576A1F-50D7-4B52-B8AB-08CC7DF7CD11}" type="presOf" srcId="{59CE214A-7593-44E6-9FD6-777557CAEB8C}" destId="{34518E74-C5D3-462E-901A-4CCE6DE09EA5}" srcOrd="0" destOrd="0" presId="urn:microsoft.com/office/officeart/2005/8/layout/vList2"/>
    <dgm:cxn modelId="{7D68B633-E5B3-4853-B116-FBFF2DF54043}" type="presOf" srcId="{CBE3E7A5-77AE-43DF-8B08-EF7F7DCDC8BD}" destId="{0DA7DC57-E864-419C-838A-3E36EE4CD641}" srcOrd="0" destOrd="0" presId="urn:microsoft.com/office/officeart/2005/8/layout/vList2"/>
    <dgm:cxn modelId="{C11BDC40-8A2C-411B-8B1A-63E1C8E33032}" srcId="{CBE3E7A5-77AE-43DF-8B08-EF7F7DCDC8BD}" destId="{59CE214A-7593-44E6-9FD6-777557CAEB8C}" srcOrd="3" destOrd="0" parTransId="{573A5869-EF0F-46B8-A063-DF8AA192AB1B}" sibTransId="{65E4FA46-6A16-4D43-8868-346326BC41AA}"/>
    <dgm:cxn modelId="{489C5463-AEE4-4DB4-9CC1-E49C04F11AEF}" srcId="{CBE3E7A5-77AE-43DF-8B08-EF7F7DCDC8BD}" destId="{700AC481-A9B6-41AC-87A2-3FD8B160212E}" srcOrd="1" destOrd="0" parTransId="{E55895D6-F5E0-4CD2-85FB-D2A2949F6FDC}" sibTransId="{AAC10986-811F-45B6-B2CE-E63A9B815180}"/>
    <dgm:cxn modelId="{42E1397E-2C70-41F0-BC47-8CD97AED8072}" type="presOf" srcId="{4585592C-3ED9-4DB3-B003-44EFC2BDEE3A}" destId="{D3A475CA-DE0D-44CE-8498-BF842899048D}" srcOrd="0" destOrd="0" presId="urn:microsoft.com/office/officeart/2005/8/layout/vList2"/>
    <dgm:cxn modelId="{24F997DD-D94D-4243-A1CA-7F4714C38143}" srcId="{CBE3E7A5-77AE-43DF-8B08-EF7F7DCDC8BD}" destId="{4585592C-3ED9-4DB3-B003-44EFC2BDEE3A}" srcOrd="0" destOrd="0" parTransId="{77DCF3B8-126D-4BD7-8AF6-A548CC09D5F6}" sibTransId="{9662ECED-15F4-4FBB-A88B-23A9749790B5}"/>
    <dgm:cxn modelId="{2FCAB8DE-DD79-4B57-AA6B-0A79BF45D539}" srcId="{CBE3E7A5-77AE-43DF-8B08-EF7F7DCDC8BD}" destId="{B28962C4-A177-48C5-B99F-B261674930FD}" srcOrd="2" destOrd="0" parTransId="{5B21AB76-D471-48BB-AED3-77AF5D67CFBB}" sibTransId="{B2BB3FD0-E1EA-4471-AC0E-2EBB260471FC}"/>
    <dgm:cxn modelId="{CCAA2CF6-8515-40CA-85A5-E98401736E6A}" type="presOf" srcId="{700AC481-A9B6-41AC-87A2-3FD8B160212E}" destId="{FD3E14FD-9F43-471F-B207-4F8DFEC79A13}" srcOrd="0" destOrd="0" presId="urn:microsoft.com/office/officeart/2005/8/layout/vList2"/>
    <dgm:cxn modelId="{E13FF9D9-5D37-49DF-908D-6D28622CABE3}" type="presParOf" srcId="{0DA7DC57-E864-419C-838A-3E36EE4CD641}" destId="{D3A475CA-DE0D-44CE-8498-BF842899048D}" srcOrd="0" destOrd="0" presId="urn:microsoft.com/office/officeart/2005/8/layout/vList2"/>
    <dgm:cxn modelId="{5BFAC299-9D07-42B9-A1F2-9AC111AA302F}" type="presParOf" srcId="{0DA7DC57-E864-419C-838A-3E36EE4CD641}" destId="{4A470F27-9CAA-49A8-BF96-4B83653C3FBC}" srcOrd="1" destOrd="0" presId="urn:microsoft.com/office/officeart/2005/8/layout/vList2"/>
    <dgm:cxn modelId="{8641E875-E0EB-4DC8-9CCF-F51C2E0B07B7}" type="presParOf" srcId="{0DA7DC57-E864-419C-838A-3E36EE4CD641}" destId="{FD3E14FD-9F43-471F-B207-4F8DFEC79A13}" srcOrd="2" destOrd="0" presId="urn:microsoft.com/office/officeart/2005/8/layout/vList2"/>
    <dgm:cxn modelId="{23945239-5ACD-4752-91AA-995794ACB115}" type="presParOf" srcId="{0DA7DC57-E864-419C-838A-3E36EE4CD641}" destId="{A2654E51-8739-4E50-B53E-C39B9FF5331B}" srcOrd="3" destOrd="0" presId="urn:microsoft.com/office/officeart/2005/8/layout/vList2"/>
    <dgm:cxn modelId="{B62B04D2-1345-43C1-AAA3-8827E251374C}" type="presParOf" srcId="{0DA7DC57-E864-419C-838A-3E36EE4CD641}" destId="{6AFF3AB9-6F40-422A-8B0F-B7589736589B}" srcOrd="4" destOrd="0" presId="urn:microsoft.com/office/officeart/2005/8/layout/vList2"/>
    <dgm:cxn modelId="{946AEA63-4FD9-4608-82CF-ACC572F33998}" type="presParOf" srcId="{0DA7DC57-E864-419C-838A-3E36EE4CD641}" destId="{D38855AF-94F8-4969-9323-0BB04D78CD51}" srcOrd="5" destOrd="0" presId="urn:microsoft.com/office/officeart/2005/8/layout/vList2"/>
    <dgm:cxn modelId="{32003D15-BB2B-44DA-99AC-CFD1EB9EEE1A}" type="presParOf" srcId="{0DA7DC57-E864-419C-838A-3E36EE4CD641}" destId="{34518E74-C5D3-462E-901A-4CCE6DE09EA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475CA-DE0D-44CE-8498-BF842899048D}">
      <dsp:nvSpPr>
        <dsp:cNvPr id="0" name=""/>
        <dsp:cNvSpPr/>
      </dsp:nvSpPr>
      <dsp:spPr>
        <a:xfrm>
          <a:off x="0" y="0"/>
          <a:ext cx="8005066" cy="12168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Исследование топонимического «пантеона героев» городов Владимирской области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59399" y="59399"/>
        <a:ext cx="7886268" cy="1098002"/>
      </dsp:txXfrm>
    </dsp:sp>
    <dsp:sp modelId="{FD3E14FD-9F43-471F-B207-4F8DFEC79A13}">
      <dsp:nvSpPr>
        <dsp:cNvPr id="0" name=""/>
        <dsp:cNvSpPr/>
      </dsp:nvSpPr>
      <dsp:spPr>
        <a:xfrm>
          <a:off x="0" y="1584702"/>
          <a:ext cx="800506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</a:rPr>
            <a:t>- Составление базы данных топонимов.  </a:t>
          </a:r>
          <a:r>
            <a:rPr lang="ru-RU" sz="2200" kern="1200" dirty="0"/>
            <a:t>(Анализ документов с сайтов городских администраций, геоинформационных систем, Яндекс-карты, </a:t>
          </a:r>
          <a:r>
            <a:rPr lang="en-US" sz="2200" kern="1200" dirty="0" err="1"/>
            <a:t>OpenStreetMap</a:t>
          </a:r>
          <a:r>
            <a:rPr lang="en-US" sz="2200" kern="1200" dirty="0"/>
            <a:t>)</a:t>
          </a:r>
          <a:r>
            <a:rPr lang="ru-RU" sz="2200" kern="1200" dirty="0"/>
            <a:t>.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59399" y="1644101"/>
        <a:ext cx="7886268" cy="1098002"/>
      </dsp:txXfrm>
    </dsp:sp>
    <dsp:sp modelId="{6AFF3AB9-6F40-422A-8B0F-B7589736589B}">
      <dsp:nvSpPr>
        <dsp:cNvPr id="0" name=""/>
        <dsp:cNvSpPr/>
      </dsp:nvSpPr>
      <dsp:spPr>
        <a:xfrm>
          <a:off x="0" y="2988702"/>
          <a:ext cx="800506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- </a:t>
          </a:r>
          <a:r>
            <a:rPr lang="ru-RU" sz="2200" b="1" kern="1200" dirty="0">
              <a:solidFill>
                <a:schemeClr val="bg1"/>
              </a:solidFill>
            </a:rPr>
            <a:t>Классификация и </a:t>
          </a:r>
          <a:r>
            <a:rPr lang="ru-RU" sz="2200" b="1" kern="1200" dirty="0" err="1">
              <a:solidFill>
                <a:schemeClr val="bg1"/>
              </a:solidFill>
            </a:rPr>
            <a:t>типологизация</a:t>
          </a:r>
          <a:r>
            <a:rPr lang="ru-RU" sz="2200" b="1" kern="1200" dirty="0">
              <a:solidFill>
                <a:schemeClr val="bg1"/>
              </a:solidFill>
            </a:rPr>
            <a:t> топонимов. </a:t>
          </a:r>
          <a:r>
            <a:rPr lang="ru-RU" sz="2200" b="0" kern="1200" dirty="0">
              <a:solidFill>
                <a:schemeClr val="bg1"/>
              </a:solidFill>
            </a:rPr>
            <a:t>Изучение </a:t>
          </a:r>
          <a:r>
            <a:rPr lang="ru-RU" sz="2200" kern="1200" dirty="0"/>
            <a:t>литературы по топонимики городов, публикаций краеведов.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59399" y="3048101"/>
        <a:ext cx="7886268" cy="1098002"/>
      </dsp:txXfrm>
    </dsp:sp>
    <dsp:sp modelId="{34518E74-C5D3-462E-901A-4CCE6DE09EA5}">
      <dsp:nvSpPr>
        <dsp:cNvPr id="0" name=""/>
        <dsp:cNvSpPr/>
      </dsp:nvSpPr>
      <dsp:spPr>
        <a:xfrm>
          <a:off x="0" y="4392702"/>
          <a:ext cx="800506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- </a:t>
          </a:r>
          <a:r>
            <a:rPr lang="ru-RU" sz="2200" b="1" kern="1200" dirty="0">
              <a:solidFill>
                <a:schemeClr val="bg1"/>
              </a:solidFill>
            </a:rPr>
            <a:t>Анализ и визуализация полученных данных.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</a:rPr>
            <a:t>(</a:t>
          </a:r>
          <a:r>
            <a:rPr lang="ru-RU" sz="2200" kern="1200" dirty="0"/>
            <a:t>Для </a:t>
          </a:r>
          <a:r>
            <a:rPr lang="ru-RU" sz="2200" kern="1200" dirty="0" err="1"/>
            <a:t>геомоделирования</a:t>
          </a:r>
          <a:r>
            <a:rPr lang="ru-RU" sz="2200" kern="1200" dirty="0"/>
            <a:t> использовалась программа </a:t>
          </a:r>
          <a:r>
            <a:rPr lang="en-US" sz="2200" kern="1200" dirty="0"/>
            <a:t>QGIS</a:t>
          </a:r>
          <a:r>
            <a:rPr lang="ru-RU" sz="2200" kern="1200" dirty="0"/>
            <a:t>)</a:t>
          </a:r>
          <a:r>
            <a:rPr lang="ru-RU" sz="2200" b="1" kern="1200" dirty="0">
              <a:solidFill>
                <a:schemeClr val="bg1"/>
              </a:solidFill>
            </a:rPr>
            <a:t> .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59399" y="4452101"/>
        <a:ext cx="7886268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3E2D0-E3E7-45D9-8DB7-0F4B4DF57FF8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D9BB1-4A23-4CC7-900B-767C3C90C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4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D9BB1-4A23-4CC7-900B-767C3C90CD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A5052-428F-434D-9B5E-763E9CCC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CE1B7C-F3E2-4EF9-9D50-C23E66F8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83480-060C-4E8C-942B-04F3F5B8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5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CAC060-9873-4A9F-8B00-AD7C7866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C6B4A9-1611-4792-9094-5F34BCA07E0B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15CCD-DD1A-412B-A63F-AAFEC4C4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2F4844-A4D7-4F71-A502-585AEC2D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7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662F6-A9EF-48DE-886B-0837333C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4A8E7-7213-4DBE-A4D0-C6C8417E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856A23-F559-469E-A94E-4662A0B9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8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DA121-33D2-494C-B176-728B877B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A54C80-263E-416B-A8E0-580EDEADCBDC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0C72FC-0BA4-42B2-A942-705B1558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37B80C-2487-48DD-BA78-F17A5ED2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6BB24-3F65-480A-8151-4F7DAE18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E3CD6-DD6F-4184-9977-150E4624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E9B302-A15D-4329-8333-659BA52D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2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DA7B350-5C20-412C-BE00-C89EB62A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A54C80-263E-416B-A8E0-580EDEADCBDC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F067EA5-116C-4AED-A68A-DFE8119A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7998485-9645-4FB2-8E78-54E83D35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0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A8804C1-A13D-4775-8EC6-A5BD414AD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1C148C4-A785-4C55-AAC3-9E6C1869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1508234-1387-4529-9AF8-E5E1A32E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8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E308EC5-5117-4F93-8903-5EEFF6F7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3A74673C-AFB3-4F7D-9592-ACF20495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A0C6779-2677-477F-9473-EEEFA78D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0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9C7BC6E-B197-4561-AECA-97176E2C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B18BEBE-2C97-4716-B16E-B84226AB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5F38555-C53D-4A71-942C-3C9925AA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9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9F42BE0-D863-42B8-AAA4-C8D2F089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A54C80-263E-416B-A8E0-580EDEADCBDC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9657E63-9CB8-46D0-8050-9C938DA8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5BBDB3C-6F7D-4B90-898E-5C667987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3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1FA023F-BE77-4A2E-8113-90485DD3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C580D32-6420-4F50-8D61-1FC581BA9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648B81E-96B1-48E7-BEFC-BA76E499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9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7B6A8F0-FC15-4FF3-9FAB-F6BD2149C7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448F15F-04DA-4524-A522-56D6B955FF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04F3E-E655-41D1-BDEE-C12CC5982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62278C-8345-49CC-BA95-21B32D826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FCDF7B-E4C4-4CA4-9D6F-1F0628297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3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EC9474-A08B-4373-9070-02CD57369676}"/>
              </a:ext>
            </a:extLst>
          </p:cNvPr>
          <p:cNvSpPr txBox="1"/>
          <p:nvPr/>
        </p:nvSpPr>
        <p:spPr>
          <a:xfrm>
            <a:off x="442451" y="4283209"/>
            <a:ext cx="7442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dirty="0"/>
              <a:t>Евстифеев Роман Владимирович,</a:t>
            </a:r>
          </a:p>
          <a:p>
            <a:r>
              <a:rPr lang="ru-RU" b="1" dirty="0"/>
              <a:t>Институт научной информации по общественным наукам РАН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CA11C-A566-451E-83C8-52EDE4D0806C}"/>
              </a:ext>
            </a:extLst>
          </p:cNvPr>
          <p:cNvSpPr txBox="1"/>
          <p:nvPr/>
        </p:nvSpPr>
        <p:spPr>
          <a:xfrm>
            <a:off x="313898" y="1816752"/>
            <a:ext cx="8543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err="1">
                <a:solidFill>
                  <a:srgbClr val="000099"/>
                </a:solidFill>
                <a:latin typeface="+mj-lt"/>
              </a:rPr>
              <a:t>Топопонимический</a:t>
            </a:r>
            <a:r>
              <a:rPr lang="ru-RU" sz="3000" b="1" dirty="0">
                <a:solidFill>
                  <a:srgbClr val="000099"/>
                </a:solidFill>
                <a:latin typeface="+mj-lt"/>
              </a:rPr>
              <a:t> гипертекст малых городов Ивановской и Владимирской областей: </a:t>
            </a:r>
            <a:endParaRPr lang="ru-RU" sz="3000" dirty="0">
              <a:solidFill>
                <a:srgbClr val="000099"/>
              </a:solidFill>
              <a:latin typeface="+mj-lt"/>
            </a:endParaRPr>
          </a:p>
          <a:p>
            <a:pPr algn="ctr"/>
            <a:r>
              <a:rPr lang="ru-RU" sz="3000" b="1" dirty="0">
                <a:solidFill>
                  <a:srgbClr val="000099"/>
                </a:solidFill>
                <a:latin typeface="+mj-lt"/>
              </a:rPr>
              <a:t>опыт сравнительного прочтения</a:t>
            </a:r>
            <a:endParaRPr lang="ru-RU" sz="3000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619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3BA330-8C27-A7F3-1D8A-154829B3E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848" y="256515"/>
            <a:ext cx="3459245" cy="41629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0191" y="345630"/>
            <a:ext cx="1386053" cy="374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Юрьевец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845CEB-6195-B138-5078-BA75EA99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3829"/>
            <a:ext cx="5498848" cy="3649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C038B-A6B0-D284-F775-CC3288C9175F}"/>
              </a:ext>
            </a:extLst>
          </p:cNvPr>
          <p:cNvSpPr txBox="1"/>
          <p:nvPr/>
        </p:nvSpPr>
        <p:spPr>
          <a:xfrm>
            <a:off x="4112795" y="6185908"/>
            <a:ext cx="1386053" cy="374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Кохма</a:t>
            </a:r>
          </a:p>
        </p:txBody>
      </p:sp>
    </p:spTree>
    <p:extLst>
      <p:ext uri="{BB962C8B-B14F-4D97-AF65-F5344CB8AC3E}">
        <p14:creationId xmlns:p14="http://schemas.microsoft.com/office/powerpoint/2010/main" val="21286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DEB955-5B07-E552-6200-675D222E172F}"/>
              </a:ext>
            </a:extLst>
          </p:cNvPr>
          <p:cNvSpPr txBox="1"/>
          <p:nvPr/>
        </p:nvSpPr>
        <p:spPr>
          <a:xfrm>
            <a:off x="542441" y="202403"/>
            <a:ext cx="834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Топонимический гипертекст малых городов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441" y="876463"/>
            <a:ext cx="6823881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Отражение в топонимике малых городов </a:t>
            </a:r>
          </a:p>
          <a:p>
            <a:r>
              <a:rPr lang="ru-RU" b="1" dirty="0"/>
              <a:t> </a:t>
            </a:r>
          </a:p>
          <a:p>
            <a:pPr>
              <a:spcAft>
                <a:spcPts val="600"/>
              </a:spcAft>
            </a:pPr>
            <a:r>
              <a:rPr lang="ru-RU" b="1" dirty="0"/>
              <a:t>- Природных феноменов</a:t>
            </a:r>
          </a:p>
          <a:p>
            <a:pPr>
              <a:spcAft>
                <a:spcPts val="600"/>
              </a:spcAft>
            </a:pPr>
            <a:r>
              <a:rPr lang="ru-RU" b="1" dirty="0"/>
              <a:t>- Индустриальных феноменов </a:t>
            </a:r>
          </a:p>
          <a:p>
            <a:pPr>
              <a:spcAft>
                <a:spcPts val="600"/>
              </a:spcAft>
            </a:pPr>
            <a:r>
              <a:rPr lang="ru-RU" b="1" dirty="0"/>
              <a:t>- «Пантеона героев» (улицы, названные в честь людей)</a:t>
            </a:r>
            <a:endParaRPr lang="ru-RU" sz="2000" b="1" dirty="0"/>
          </a:p>
          <a:p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74505" y="2718270"/>
            <a:ext cx="66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Топонимы, отражающие различные  феномены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83" y="3252596"/>
            <a:ext cx="7418426" cy="16768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83" y="5511705"/>
            <a:ext cx="7418426" cy="11813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0561" y="5076967"/>
            <a:ext cx="560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Процент от общего количества топонимов</a:t>
            </a:r>
          </a:p>
        </p:txBody>
      </p:sp>
    </p:spTree>
    <p:extLst>
      <p:ext uri="{BB962C8B-B14F-4D97-AF65-F5344CB8AC3E}">
        <p14:creationId xmlns:p14="http://schemas.microsoft.com/office/powerpoint/2010/main" val="122128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6" y="727410"/>
            <a:ext cx="8420669" cy="54331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7438" y="388856"/>
            <a:ext cx="321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Ивановская область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0708" y="388856"/>
            <a:ext cx="3437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Владимирская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57305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6" y="742288"/>
            <a:ext cx="8244107" cy="537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68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6" y="742288"/>
            <a:ext cx="8244107" cy="537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61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130" y="750628"/>
            <a:ext cx="6982182" cy="58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5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77" y="658644"/>
            <a:ext cx="7204509" cy="60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77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69" y="1731728"/>
            <a:ext cx="7316803" cy="1803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8546" y="541902"/>
            <a:ext cx="627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Доля топонимов, отражающих различные объекты (Природа, Индустрия, Люди)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69" y="4079067"/>
            <a:ext cx="7418426" cy="15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7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36" y="1503468"/>
            <a:ext cx="5601928" cy="5106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5982" y="1061884"/>
            <a:ext cx="321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Ивановская область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1096" y="1061884"/>
            <a:ext cx="3437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Владимирская область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7230" y="259307"/>
            <a:ext cx="665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Наиболее часто встречающиеся топонимы, отражающие феномены природы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495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972" y="1442670"/>
            <a:ext cx="321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72" y="873457"/>
            <a:ext cx="8085379" cy="52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9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3AE25-79DD-50C2-0B47-57B78833EB21}"/>
              </a:ext>
            </a:extLst>
          </p:cNvPr>
          <p:cNvSpPr txBox="1"/>
          <p:nvPr/>
        </p:nvSpPr>
        <p:spPr>
          <a:xfrm>
            <a:off x="543136" y="1306485"/>
            <a:ext cx="82450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1. Малые города – разные города.</a:t>
            </a:r>
          </a:p>
          <a:p>
            <a:endParaRPr lang="ru-RU" sz="2400" b="1" dirty="0"/>
          </a:p>
          <a:p>
            <a:r>
              <a:rPr lang="ru-RU" sz="2400" b="1" dirty="0"/>
              <a:t>2. Топонимика как отражение социально-культурных и политических процессов.</a:t>
            </a:r>
          </a:p>
          <a:p>
            <a:endParaRPr lang="ru-RU" sz="2400" b="1" dirty="0"/>
          </a:p>
          <a:p>
            <a:r>
              <a:rPr lang="ru-RU" sz="2400" b="1" dirty="0"/>
              <a:t>3. Выводы. Что удалось прочитать в топонимическом гипертексте</a:t>
            </a:r>
          </a:p>
          <a:p>
            <a:endParaRPr lang="ru-RU" sz="2400" b="1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6372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972" y="1442670"/>
            <a:ext cx="321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9684" y="491319"/>
            <a:ext cx="812041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Уникальные топонимы – Природа.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Ивановская область – </a:t>
            </a:r>
          </a:p>
          <a:p>
            <a:r>
              <a:rPr lang="ru-RU" b="1" dirty="0"/>
              <a:t>24 уникальных топонима (всего – 291)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Владимирская область – 41 уникальный топоним (всего – 399)</a:t>
            </a:r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  <a:p>
            <a:pPr>
              <a:spcAft>
                <a:spcPts val="600"/>
              </a:spcAft>
            </a:pPr>
            <a:r>
              <a:rPr lang="ru-RU" b="1" dirty="0"/>
              <a:t>Необычные топонимы:</a:t>
            </a:r>
          </a:p>
          <a:p>
            <a:pPr>
              <a:spcAft>
                <a:spcPts val="600"/>
              </a:spcAft>
            </a:pPr>
            <a:endParaRPr lang="ru-RU" b="1" dirty="0"/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000099"/>
                </a:solidFill>
              </a:rPr>
              <a:t>Улица Деревенская </a:t>
            </a:r>
            <a:r>
              <a:rPr lang="ru-RU" b="1" dirty="0"/>
              <a:t>(</a:t>
            </a:r>
            <a:r>
              <a:rPr lang="ru-RU" b="1" dirty="0" err="1"/>
              <a:t>г.Фурманов</a:t>
            </a:r>
            <a:r>
              <a:rPr lang="ru-RU" b="1" dirty="0"/>
              <a:t>, Ивановская область)</a:t>
            </a:r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000099"/>
                </a:solidFill>
              </a:rPr>
              <a:t>Улица </a:t>
            </a:r>
            <a:r>
              <a:rPr lang="ru-RU" b="1" dirty="0" err="1">
                <a:solidFill>
                  <a:srgbClr val="000099"/>
                </a:solidFill>
              </a:rPr>
              <a:t>Подболотская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/>
              <a:t>(</a:t>
            </a:r>
            <a:r>
              <a:rPr lang="ru-RU" b="1" dirty="0" err="1"/>
              <a:t>г.Муром</a:t>
            </a:r>
            <a:r>
              <a:rPr lang="ru-RU" b="1"/>
              <a:t>, Владимирская область)</a:t>
            </a:r>
          </a:p>
          <a:p>
            <a:pPr>
              <a:spcAft>
                <a:spcPts val="1200"/>
              </a:spcAft>
            </a:pPr>
            <a:r>
              <a:rPr lang="ru-RU" b="1">
                <a:solidFill>
                  <a:srgbClr val="000099"/>
                </a:solidFill>
              </a:rPr>
              <a:t>Улица </a:t>
            </a:r>
            <a:r>
              <a:rPr lang="ru-RU" b="1" dirty="0">
                <a:solidFill>
                  <a:srgbClr val="000099"/>
                </a:solidFill>
              </a:rPr>
              <a:t>Пеньки</a:t>
            </a:r>
            <a:r>
              <a:rPr lang="ru-RU" b="1" dirty="0"/>
              <a:t> (</a:t>
            </a:r>
            <a:r>
              <a:rPr lang="ru-RU" b="1" dirty="0" err="1"/>
              <a:t>г.Вязники</a:t>
            </a:r>
            <a:r>
              <a:rPr lang="ru-RU" b="1" dirty="0"/>
              <a:t>, Владимирская область)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441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18" y="1585355"/>
            <a:ext cx="6237067" cy="5106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7322" y="1202283"/>
            <a:ext cx="321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Ивановская область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9941" y="1224542"/>
            <a:ext cx="3437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Владимирская область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7230" y="259307"/>
            <a:ext cx="665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Наиболее часто встречающиеся топонимы, отражающие индустриальные феномены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635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972" y="1442670"/>
            <a:ext cx="321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3206" y="450376"/>
            <a:ext cx="812041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Уникальные топонимы – Индустрия.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Ивановская область – </a:t>
            </a:r>
          </a:p>
          <a:p>
            <a:r>
              <a:rPr lang="ru-RU" b="1" dirty="0"/>
              <a:t>11 уникальных топонимов (всего – 132 )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Владимирская область – 35 уникальных топонимов (всего – 144)</a:t>
            </a:r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Необычные топонимы:</a:t>
            </a:r>
          </a:p>
          <a:p>
            <a:endParaRPr lang="ru-RU" dirty="0"/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000099"/>
                </a:solidFill>
              </a:rPr>
              <a:t>Улица Ликеро-Водочный завод </a:t>
            </a:r>
            <a:r>
              <a:rPr lang="ru-RU" dirty="0"/>
              <a:t>(</a:t>
            </a:r>
            <a:r>
              <a:rPr lang="ru-RU" dirty="0" err="1"/>
              <a:t>г.Александров</a:t>
            </a:r>
            <a:r>
              <a:rPr lang="ru-RU" dirty="0"/>
              <a:t>, Владимирская область)</a:t>
            </a:r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000099"/>
                </a:solidFill>
              </a:rPr>
              <a:t>Улица Очистные Сооружения </a:t>
            </a:r>
            <a:r>
              <a:rPr lang="ru-RU" dirty="0"/>
              <a:t>(</a:t>
            </a:r>
            <a:r>
              <a:rPr lang="ru-RU" dirty="0" err="1"/>
              <a:t>г.Камешково</a:t>
            </a:r>
            <a:r>
              <a:rPr lang="ru-RU" dirty="0"/>
              <a:t>, </a:t>
            </a:r>
            <a:r>
              <a:rPr lang="ru-RU" dirty="0" err="1"/>
              <a:t>г.Гусь</a:t>
            </a:r>
            <a:r>
              <a:rPr lang="ru-RU" dirty="0"/>
              <a:t>-Хрустальный)</a:t>
            </a:r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000099"/>
                </a:solidFill>
              </a:rPr>
              <a:t>Улица Телевизионная </a:t>
            </a:r>
            <a:r>
              <a:rPr lang="ru-RU" dirty="0"/>
              <a:t>(</a:t>
            </a:r>
            <a:r>
              <a:rPr lang="ru-RU" dirty="0" err="1"/>
              <a:t>г.Кинешма</a:t>
            </a:r>
            <a:r>
              <a:rPr lang="ru-RU" dirty="0"/>
              <a:t>, Ивановская область)</a:t>
            </a:r>
          </a:p>
          <a:p>
            <a:pPr>
              <a:spcAft>
                <a:spcPts val="1200"/>
              </a:spcAft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284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972" y="1442670"/>
            <a:ext cx="321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2972" y="232013"/>
            <a:ext cx="73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Топонимический «пантеон героев»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3F2E6-32FE-5BD8-0950-8846498910BE}"/>
              </a:ext>
            </a:extLst>
          </p:cNvPr>
          <p:cNvSpPr txBox="1"/>
          <p:nvPr/>
        </p:nvSpPr>
        <p:spPr>
          <a:xfrm>
            <a:off x="491012" y="997565"/>
            <a:ext cx="847757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tabLst>
                <a:tab pos="6553200" algn="l"/>
              </a:tabLst>
            </a:pPr>
            <a:r>
              <a:rPr lang="ru-RU" sz="2400" dirty="0">
                <a:effectLst/>
                <a:latin typeface="+mn-lt"/>
                <a:ea typeface="Times New Roman" panose="02020603050405020304" pitchFamily="18" charset="0"/>
              </a:rPr>
              <a:t>Топонимы, названные в честь людей (</a:t>
            </a:r>
            <a:r>
              <a:rPr lang="ru-RU" sz="2400" i="1" dirty="0" err="1">
                <a:effectLst/>
                <a:latin typeface="+mn-lt"/>
                <a:ea typeface="Times New Roman" panose="02020603050405020304" pitchFamily="18" charset="0"/>
              </a:rPr>
              <a:t>антропотопонимы</a:t>
            </a:r>
            <a:r>
              <a:rPr lang="ru-RU" sz="2400" dirty="0">
                <a:effectLst/>
                <a:latin typeface="+mn-lt"/>
                <a:ea typeface="Times New Roman" panose="02020603050405020304" pitchFamily="18" charset="0"/>
              </a:rPr>
              <a:t>), отображают </a:t>
            </a:r>
            <a:r>
              <a:rPr lang="ru-RU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+mn-lt"/>
                <a:ea typeface="Times New Roman" panose="02020603050405020304" pitchFamily="18" charset="0"/>
              </a:rPr>
              <a:t>«пантеон героев»</a:t>
            </a:r>
          </a:p>
          <a:p>
            <a:pPr>
              <a:spcBef>
                <a:spcPts val="1200"/>
              </a:spcBef>
              <a:tabLst>
                <a:tab pos="6553200" algn="l"/>
              </a:tabLst>
            </a:pPr>
            <a:r>
              <a:rPr lang="ru-RU" sz="2400" dirty="0">
                <a:latin typeface="+mn-lt"/>
                <a:ea typeface="Times New Roman" panose="02020603050405020304" pitchFamily="18" charset="0"/>
              </a:rPr>
              <a:t>Посвящение улицы историческому персонажу – своеобразная «светская канонизация», признание заслуг человека перед обществом для сохранения </a:t>
            </a:r>
            <a:r>
              <a:rPr lang="ru-RU" sz="2400" dirty="0">
                <a:effectLst/>
                <a:latin typeface="+mn-lt"/>
                <a:ea typeface="Times New Roman" panose="02020603050405020304" pitchFamily="18" charset="0"/>
              </a:rPr>
              <a:t>памяти об известных личностях, формирования национальной и региональной идентичности. </a:t>
            </a:r>
          </a:p>
          <a:p>
            <a:pPr>
              <a:tabLst>
                <a:tab pos="6553200" algn="l"/>
              </a:tabLst>
            </a:pPr>
            <a:endParaRPr lang="ru-RU" sz="2400" dirty="0"/>
          </a:p>
          <a:p>
            <a:pPr>
              <a:tabLst>
                <a:tab pos="6553200" algn="l"/>
              </a:tabLst>
            </a:pPr>
            <a:endParaRPr lang="ru-RU" sz="2400" dirty="0"/>
          </a:p>
          <a:p>
            <a:pPr>
              <a:tabLst>
                <a:tab pos="6553200" algn="l"/>
              </a:tabLst>
            </a:pPr>
            <a:r>
              <a:rPr lang="ru-RU" sz="2000" b="1" dirty="0"/>
              <a:t>Малые города Ивановской области – 1016 </a:t>
            </a:r>
            <a:r>
              <a:rPr lang="ru-RU" sz="2000" b="1" dirty="0" err="1"/>
              <a:t>антропотопонимов</a:t>
            </a:r>
            <a:endParaRPr lang="ru-RU" sz="2000" b="1" dirty="0"/>
          </a:p>
          <a:p>
            <a:pPr>
              <a:tabLst>
                <a:tab pos="6553200" algn="l"/>
              </a:tabLst>
            </a:pPr>
            <a:endParaRPr lang="ru-RU" sz="2000" b="1" dirty="0"/>
          </a:p>
          <a:p>
            <a:pPr>
              <a:tabLst>
                <a:tab pos="6553200" algn="l"/>
              </a:tabLst>
            </a:pPr>
            <a:r>
              <a:rPr lang="ru-RU" sz="2000" b="1" dirty="0"/>
              <a:t>Малые города Владимирской области – 961 </a:t>
            </a:r>
            <a:r>
              <a:rPr lang="ru-RU" sz="2000" b="1" dirty="0" err="1"/>
              <a:t>антропотопоним</a:t>
            </a:r>
            <a:endParaRPr lang="ru-RU" sz="2000" b="1" dirty="0"/>
          </a:p>
          <a:p>
            <a:pPr>
              <a:tabLst>
                <a:tab pos="6553200" algn="l"/>
              </a:tabLst>
            </a:pPr>
            <a:endParaRPr lang="ru-RU" sz="2400" dirty="0"/>
          </a:p>
          <a:p>
            <a:pPr>
              <a:tabLst>
                <a:tab pos="6553200" algn="l"/>
              </a:tabLs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5532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972" y="1442670"/>
            <a:ext cx="321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2972" y="232013"/>
            <a:ext cx="73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Топонимический «пантеон героев»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52" y="1227861"/>
            <a:ext cx="6932020" cy="5466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3452" y="889307"/>
            <a:ext cx="321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Ивановская область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553" y="889307"/>
            <a:ext cx="3437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Владимирская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875915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8263187-4F49-3102-4A62-50F23C8BDBDC}"/>
              </a:ext>
            </a:extLst>
          </p:cNvPr>
          <p:cNvGrpSpPr/>
          <p:nvPr/>
        </p:nvGrpSpPr>
        <p:grpSpPr>
          <a:xfrm>
            <a:off x="294468" y="216976"/>
            <a:ext cx="5330288" cy="3332134"/>
            <a:chOff x="214220" y="712825"/>
            <a:chExt cx="8727173" cy="574996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DE9974E-FBDB-5471-89A3-1729593E1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20" y="712825"/>
              <a:ext cx="8727173" cy="574996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FA5A0-03CF-DC12-91A2-6C206F5812DD}"/>
                </a:ext>
              </a:extLst>
            </p:cNvPr>
            <p:cNvSpPr txBox="1"/>
            <p:nvPr/>
          </p:nvSpPr>
          <p:spPr>
            <a:xfrm>
              <a:off x="759415" y="1007390"/>
              <a:ext cx="3159562" cy="690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</a:rPr>
                <a:t>Меленки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24FFD0C-0526-AFFA-43F5-6EDE538A3CEE}"/>
              </a:ext>
            </a:extLst>
          </p:cNvPr>
          <p:cNvGrpSpPr/>
          <p:nvPr/>
        </p:nvGrpSpPr>
        <p:grpSpPr>
          <a:xfrm>
            <a:off x="3797085" y="3363136"/>
            <a:ext cx="5129939" cy="3332135"/>
            <a:chOff x="418454" y="539918"/>
            <a:chExt cx="8508570" cy="590737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0D43242-A459-11F9-F467-F7FA29E27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454" y="539918"/>
              <a:ext cx="8508570" cy="590737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94926E-6B80-B0B0-2A55-12FE87184BDD}"/>
                </a:ext>
              </a:extLst>
            </p:cNvPr>
            <p:cNvSpPr txBox="1"/>
            <p:nvPr/>
          </p:nvSpPr>
          <p:spPr>
            <a:xfrm>
              <a:off x="588933" y="836910"/>
              <a:ext cx="3556839" cy="70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</a:rPr>
                <a:t>Александров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895833" y="387678"/>
            <a:ext cx="303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г.Меленки</a:t>
            </a:r>
            <a:r>
              <a:rPr lang="ru-RU" dirty="0"/>
              <a:t>, 90 улиц, </a:t>
            </a:r>
          </a:p>
          <a:p>
            <a:r>
              <a:rPr lang="ru-RU" dirty="0"/>
              <a:t>53 улицы названы в честь людей (58,9%)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468" y="3930768"/>
            <a:ext cx="3294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г.Александров</a:t>
            </a:r>
            <a:r>
              <a:rPr lang="ru-RU" dirty="0"/>
              <a:t>, 340 улиц,</a:t>
            </a:r>
          </a:p>
          <a:p>
            <a:r>
              <a:rPr lang="ru-RU" dirty="0"/>
              <a:t>60 улиц названы в честь людей (17,6%) </a:t>
            </a:r>
          </a:p>
        </p:txBody>
      </p:sp>
    </p:spTree>
    <p:extLst>
      <p:ext uri="{BB962C8B-B14F-4D97-AF65-F5344CB8AC3E}">
        <p14:creationId xmlns:p14="http://schemas.microsoft.com/office/powerpoint/2010/main" val="3128475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D0420C2-0CF6-0236-5F75-F861816A8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03" y="3178130"/>
            <a:ext cx="5982292" cy="348113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934E9F2-35D7-642A-1992-850D0974E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16" y="190157"/>
            <a:ext cx="4161905" cy="4895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486581"/>
            <a:ext cx="303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г.Юрьевец</a:t>
            </a:r>
            <a:r>
              <a:rPr lang="ru-RU" dirty="0"/>
              <a:t>, 171 улица, </a:t>
            </a:r>
          </a:p>
          <a:p>
            <a:r>
              <a:rPr lang="ru-RU" dirty="0"/>
              <a:t>89 улиц названо в честь людей (52%)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216" y="5234701"/>
            <a:ext cx="307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г.Кохма</a:t>
            </a:r>
            <a:r>
              <a:rPr lang="ru-RU" dirty="0"/>
              <a:t>, 165 улиц,</a:t>
            </a:r>
          </a:p>
          <a:p>
            <a:r>
              <a:rPr lang="ru-RU" dirty="0"/>
              <a:t>40 улиц названы в честь людей (24,2%)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24456-8274-4BD0-002A-3277C1801438}"/>
              </a:ext>
            </a:extLst>
          </p:cNvPr>
          <p:cNvSpPr txBox="1"/>
          <p:nvPr/>
        </p:nvSpPr>
        <p:spPr>
          <a:xfrm>
            <a:off x="7398839" y="6158031"/>
            <a:ext cx="1745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Кохма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C025D6-C115-B27E-C13B-47FAFF27C929}"/>
              </a:ext>
            </a:extLst>
          </p:cNvPr>
          <p:cNvSpPr txBox="1"/>
          <p:nvPr/>
        </p:nvSpPr>
        <p:spPr>
          <a:xfrm>
            <a:off x="421846" y="240360"/>
            <a:ext cx="2144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Юрьевец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00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09" y="1639945"/>
            <a:ext cx="6440311" cy="5106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7230" y="259307"/>
            <a:ext cx="665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Наиболее часто встречающиеся исторические фигуры, в честь которых названы улицы городов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77057" y="1244192"/>
            <a:ext cx="321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Ивановская область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7993" y="1244192"/>
            <a:ext cx="3437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Владимирская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255300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37230" y="586853"/>
            <a:ext cx="6659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Топонимический «пантеон героев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12" y="2495320"/>
            <a:ext cx="8104376" cy="18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4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600502"/>
            <a:ext cx="734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Классификация </a:t>
            </a:r>
            <a:r>
              <a:rPr lang="ru-RU" b="1" dirty="0" err="1"/>
              <a:t>антропотопонимов</a:t>
            </a:r>
            <a:r>
              <a:rPr lang="ru-RU" b="1" dirty="0"/>
              <a:t> по сферам деятельности героев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54" y="1822314"/>
            <a:ext cx="6738642" cy="39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3AE25-79DD-50C2-0B47-57B78833EB21}"/>
              </a:ext>
            </a:extLst>
          </p:cNvPr>
          <p:cNvSpPr txBox="1"/>
          <p:nvPr/>
        </p:nvSpPr>
        <p:spPr>
          <a:xfrm>
            <a:off x="433954" y="883404"/>
            <a:ext cx="824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«Есть ветхие опушки у старых провинциальных городов. Туда люди приходят жить прямо из природы». 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Андрей Платонов. </a:t>
            </a:r>
          </a:p>
          <a:p>
            <a:r>
              <a:rPr lang="ru-RU" sz="2400" i="1" dirty="0" err="1"/>
              <a:t>Чевенгур</a:t>
            </a:r>
            <a:r>
              <a:rPr lang="ru-RU" sz="2400" i="1" dirty="0"/>
              <a:t>. Путешествие с открытым сердцем. </a:t>
            </a:r>
          </a:p>
        </p:txBody>
      </p:sp>
    </p:spTree>
    <p:extLst>
      <p:ext uri="{BB962C8B-B14F-4D97-AF65-F5344CB8AC3E}">
        <p14:creationId xmlns:p14="http://schemas.microsoft.com/office/powerpoint/2010/main" val="3356395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90" y="818866"/>
            <a:ext cx="4269011" cy="4525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35" y="818866"/>
            <a:ext cx="3991444" cy="5697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3213" y="369769"/>
            <a:ext cx="321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Ивановская область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1526" y="369769"/>
            <a:ext cx="3437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Владимирская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835686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235" y="363915"/>
            <a:ext cx="825952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Что удалось прочитать в топонимическом гипертексте</a:t>
            </a:r>
          </a:p>
          <a:p>
            <a:endParaRPr lang="ru-RU" dirty="0"/>
          </a:p>
          <a:p>
            <a:r>
              <a:rPr lang="ru-RU" dirty="0"/>
              <a:t>Малые города Владимирской и Ивановской областей в целом ориентируются на столицы регионов, в том числе и в топонимике: количество улиц, пропорции тематических топонимов, улицы, названные в честь людей («пантеон героев»).</a:t>
            </a:r>
          </a:p>
          <a:p>
            <a:endParaRPr lang="ru-RU" dirty="0"/>
          </a:p>
          <a:p>
            <a:r>
              <a:rPr lang="ru-RU" dirty="0"/>
              <a:t>В малых городах обеих областей на одну улицу приходится меньше жителей, чем в столицах региона. </a:t>
            </a:r>
          </a:p>
          <a:p>
            <a:endParaRPr lang="ru-RU" dirty="0"/>
          </a:p>
          <a:p>
            <a:r>
              <a:rPr lang="ru-RU" dirty="0"/>
              <a:t>В малых городах выше доля топонимов, </a:t>
            </a:r>
          </a:p>
          <a:p>
            <a:r>
              <a:rPr lang="ru-RU" dirty="0"/>
              <a:t>(1) Отражающих природные феномены,</a:t>
            </a:r>
          </a:p>
          <a:p>
            <a:r>
              <a:rPr lang="ru-RU" dirty="0"/>
              <a:t>(2) Отражающих индустриальные феномены, </a:t>
            </a:r>
          </a:p>
          <a:p>
            <a:r>
              <a:rPr lang="ru-RU" dirty="0"/>
              <a:t>(3) Названных в честь людей, </a:t>
            </a:r>
          </a:p>
          <a:p>
            <a:endParaRPr lang="ru-RU" dirty="0"/>
          </a:p>
          <a:p>
            <a:r>
              <a:rPr lang="ru-RU" dirty="0"/>
              <a:t>Топонимы, отражающие индустриальные феномены и </a:t>
            </a:r>
            <a:r>
              <a:rPr lang="ru-RU" dirty="0" err="1"/>
              <a:t>антропотопонимы</a:t>
            </a:r>
            <a:r>
              <a:rPr lang="ru-RU" dirty="0"/>
              <a:t> примерно в равном количестве представлены в топонимике малых городов двух областей.  </a:t>
            </a:r>
          </a:p>
          <a:p>
            <a:endParaRPr lang="ru-RU" dirty="0"/>
          </a:p>
          <a:p>
            <a:r>
              <a:rPr lang="ru-RU" dirty="0"/>
              <a:t>Топонимика малых городов Владимирской области отличается большей представленностью топонимов, отражающих природные феномены,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825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235" y="363915"/>
            <a:ext cx="825952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Что удалось прочитать в топонимическом гипертексте</a:t>
            </a:r>
          </a:p>
          <a:p>
            <a:endParaRPr lang="ru-RU" sz="2000" b="1" dirty="0"/>
          </a:p>
          <a:p>
            <a:r>
              <a:rPr lang="ru-RU" dirty="0"/>
              <a:t>Топонимические «пантеоны героев» малых городов обеих областей довольно близки друг к другу (треть пантеона , и по количеству, и по составу. </a:t>
            </a:r>
          </a:p>
          <a:p>
            <a:endParaRPr lang="ru-RU" dirty="0"/>
          </a:p>
          <a:p>
            <a:r>
              <a:rPr lang="ru-RU" dirty="0"/>
              <a:t>Подавляющее большинство героев, в честь которых названы улицы, - представители </a:t>
            </a:r>
            <a:r>
              <a:rPr lang="en-US" dirty="0"/>
              <a:t>XX</a:t>
            </a:r>
            <a:r>
              <a:rPr lang="ru-RU" dirty="0"/>
              <a:t> века (1917-1990 гг.), </a:t>
            </a:r>
            <a:r>
              <a:rPr lang="ru-RU" i="1" dirty="0"/>
              <a:t>более 75%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Светский характер, доминирование мужчин </a:t>
            </a:r>
            <a:r>
              <a:rPr lang="ru-RU" i="1" dirty="0"/>
              <a:t>(95%).</a:t>
            </a:r>
          </a:p>
          <a:p>
            <a:endParaRPr lang="ru-RU" dirty="0"/>
          </a:p>
          <a:p>
            <a:r>
              <a:rPr lang="ru-RU" dirty="0"/>
              <a:t>В малых городах обеих областей преобладают улицы, названные в честь деятелей культуры, науки, искусства. </a:t>
            </a:r>
          </a:p>
          <a:p>
            <a:endParaRPr lang="ru-RU" dirty="0"/>
          </a:p>
          <a:p>
            <a:r>
              <a:rPr lang="ru-RU" dirty="0"/>
              <a:t>При этом по всем параметрам среди городов есть существенные различия. </a:t>
            </a:r>
          </a:p>
          <a:p>
            <a:endParaRPr lang="ru-RU" dirty="0"/>
          </a:p>
          <a:p>
            <a:r>
              <a:rPr lang="ru-RU" b="1" dirty="0"/>
              <a:t>Различия между малыми городами не меньше, чем между малыми и немалыми!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625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upload.wikimedia.org/wikipedia/commons/e/ec/An%C3%ADbal_Quijano_III_Congreso_Latinoamericano_y_Caribe%C3%B1o_de_Ciencias_Sociales_%28cropped%29.jpg"/>
          <p:cNvSpPr>
            <a:spLocks noChangeAspect="1" noChangeArrowheads="1"/>
          </p:cNvSpPr>
          <p:nvPr/>
        </p:nvSpPr>
        <p:spPr bwMode="auto">
          <a:xfrm>
            <a:off x="116681" y="74890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124" name="AutoShape 4" descr="https://upload.wikimedia.org/wikipedia/commons/e/ec/An%C3%ADbal_Quijano_III_Congreso_Latinoamericano_y_Caribe%C3%B1o_de_Ciencias_Sociales_%28cropped%29.jpg"/>
          <p:cNvSpPr>
            <a:spLocks noChangeAspect="1" noChangeArrowheads="1"/>
          </p:cNvSpPr>
          <p:nvPr/>
        </p:nvSpPr>
        <p:spPr bwMode="auto">
          <a:xfrm>
            <a:off x="116681" y="74890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126" name="AutoShape 6" descr="https://upload.wikimedia.org/wikipedia/commons/e/ec/An%C3%ADbal_Quijano_III_Congreso_Latinoamericano_y_Caribe%C3%B1o_de_Ciencias_Sociales_%28cropped%29.jpg"/>
          <p:cNvSpPr>
            <a:spLocks noChangeAspect="1" noChangeArrowheads="1"/>
          </p:cNvSpPr>
          <p:nvPr/>
        </p:nvSpPr>
        <p:spPr bwMode="auto">
          <a:xfrm>
            <a:off x="116683" y="-1279922"/>
            <a:ext cx="5057775" cy="44577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E9B78B-8E6F-4705-AF49-15D2E9C9FF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-24164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310737-F4DA-5A2D-D563-2CB39B179C06}"/>
              </a:ext>
            </a:extLst>
          </p:cNvPr>
          <p:cNvSpPr txBox="1"/>
          <p:nvPr/>
        </p:nvSpPr>
        <p:spPr>
          <a:xfrm>
            <a:off x="1588169" y="2599712"/>
            <a:ext cx="6898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51039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DEB955-5B07-E552-6200-675D222E172F}"/>
              </a:ext>
            </a:extLst>
          </p:cNvPr>
          <p:cNvSpPr txBox="1"/>
          <p:nvPr/>
        </p:nvSpPr>
        <p:spPr>
          <a:xfrm>
            <a:off x="515145" y="720190"/>
            <a:ext cx="8346218" cy="4755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Топонимика как отражение социально-культурных и политических процессов.</a:t>
            </a:r>
          </a:p>
          <a:p>
            <a:endParaRPr lang="ru-RU" sz="2400" b="1" dirty="0"/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Географическое название отражает социальные, культурные и политические обстоятельства и процессы наименования, оспаривания и сохранения имен. </a:t>
            </a:r>
          </a:p>
          <a:p>
            <a:pPr>
              <a:tabLst>
                <a:tab pos="6553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Совокупность топонимов составляет городской текст, даже – гипертекст, который можно прочитать, углубиться в него, и сравнить с другими текстами </a:t>
            </a:r>
          </a:p>
          <a:p>
            <a:pPr>
              <a:tabLst>
                <a:tab pos="655320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6553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Чтобы прочитать и понять топонимический гипертекст необходимы специальные усилия. </a:t>
            </a:r>
          </a:p>
        </p:txBody>
      </p:sp>
    </p:spTree>
    <p:extLst>
      <p:ext uri="{BB962C8B-B14F-4D97-AF65-F5344CB8AC3E}">
        <p14:creationId xmlns:p14="http://schemas.microsoft.com/office/powerpoint/2010/main" val="297725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upload.wikimedia.org/wikipedia/commons/thumb/b/b5/Columbia_reinstated_Gaza_Solidarity_Encampment_Palestinian_flags.jpg/1280px-Columbia_reinstated_Gaza_Solidarity_Encampment_Palestinian_flags.jpg"/>
          <p:cNvSpPr>
            <a:spLocks noChangeAspect="1" noChangeArrowheads="1"/>
          </p:cNvSpPr>
          <p:nvPr/>
        </p:nvSpPr>
        <p:spPr bwMode="auto">
          <a:xfrm>
            <a:off x="155575" y="-2452688"/>
            <a:ext cx="11391900" cy="512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6148" name="TextBox 2">
            <a:extLst>
              <a:ext uri="{FF2B5EF4-FFF2-40B4-BE49-F238E27FC236}">
                <a16:creationId xmlns:a16="http://schemas.microsoft.com/office/drawing/2014/main" id="{CB43FF59-8F1D-A7E5-8B87-82356CA6E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160401"/>
              </p:ext>
            </p:extLst>
          </p:nvPr>
        </p:nvGraphicFramePr>
        <p:xfrm>
          <a:off x="569467" y="368844"/>
          <a:ext cx="8005066" cy="579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93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40" y="1146412"/>
            <a:ext cx="3396984" cy="4177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936" y="1146412"/>
            <a:ext cx="3437381" cy="5431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DEB955-5B07-E552-6200-675D222E172F}"/>
              </a:ext>
            </a:extLst>
          </p:cNvPr>
          <p:cNvSpPr txBox="1"/>
          <p:nvPr/>
        </p:nvSpPr>
        <p:spPr>
          <a:xfrm>
            <a:off x="1129295" y="174279"/>
            <a:ext cx="834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Топонимический гипертекст малых городов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640" y="805218"/>
            <a:ext cx="321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Ивановская область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7936" y="805218"/>
            <a:ext cx="343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Владимирская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91881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8" y="531109"/>
            <a:ext cx="8407020" cy="6091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8" y="161777"/>
            <a:ext cx="321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Ивановская область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369" y="161777"/>
            <a:ext cx="343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Владимирская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62121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9" y="900752"/>
            <a:ext cx="7356143" cy="56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0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40F158-4156-A275-70F3-FDD7385B8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489"/>
            <a:ext cx="6720556" cy="35583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F6238A-AF2C-90FE-1EAE-91A4605A5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278" y="3896748"/>
            <a:ext cx="5564648" cy="28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19179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e" id="{B4C503A4-4B9A-4028-B44B-66748567C401}" vid="{6B66BBC2-8AB1-4566-AAE8-DFA560AD454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11046</TotalTime>
  <Words>813</Words>
  <Application>Microsoft Office PowerPoint</Application>
  <PresentationFormat>Экран (4:3)</PresentationFormat>
  <Paragraphs>146</Paragraphs>
  <Slides>33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Base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Евстифеев Роман Владимирович</dc:creator>
  <cp:lastModifiedBy>Роман</cp:lastModifiedBy>
  <cp:revision>206</cp:revision>
  <dcterms:created xsi:type="dcterms:W3CDTF">2024-05-24T08:18:13Z</dcterms:created>
  <dcterms:modified xsi:type="dcterms:W3CDTF">2025-06-05T08:56:19Z</dcterms:modified>
</cp:coreProperties>
</file>